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8" r:id="rId2"/>
    <p:sldId id="325" r:id="rId3"/>
    <p:sldId id="326" r:id="rId4"/>
    <p:sldId id="327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8" autoAdjust="0"/>
    <p:restoredTop sz="94737" autoAdjust="0"/>
  </p:normalViewPr>
  <p:slideViewPr>
    <p:cSldViewPr>
      <p:cViewPr varScale="1">
        <p:scale>
          <a:sx n="118" d="100"/>
          <a:sy n="118" d="100"/>
        </p:scale>
        <p:origin x="114" y="822"/>
      </p:cViewPr>
      <p:guideLst>
        <p:guide orient="horz" pos="67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09E7F256-3083-4F38-A0AB-D80468250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10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28FBD-25B6-4DC3-B2A6-CA0E0D19D858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2CB91-6CDE-4C7C-A01D-9C3D372E5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36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Motivation: T cells attach cancer cells</a:t>
            </a:r>
          </a:p>
          <a:p>
            <a:r>
              <a:rPr lang="en-US" altLang="en-US"/>
              <a:t>Provenge was the first 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2327FBB-C14D-4FEE-817C-BDD5B1990FAB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1DB6A-7B52-43CF-8E4C-5B3AB18AC2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384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17BF9-2B99-4637-985C-80290BE633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4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AD19B-A1D1-47EA-8188-6C06DEE39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84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6200" y="76200"/>
            <a:ext cx="8382000" cy="601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7D00D-E78C-4188-9D0A-49532C417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64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DD197-EAB1-4AD0-833D-FA9F560CA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35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026DF-EC41-48CD-B953-E8E4FB96D4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00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87F07-2978-4735-B253-CDA8BB1FB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1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0819A-9291-45CD-B498-DE131F56AA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5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A9D95-746D-42A0-9F63-6DCB552C9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71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7DC93-AD79-4ADD-A7B1-1CBDA186F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98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7C4E0-5976-4478-87C5-467F2B588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03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4E065-9437-43C5-906E-B077419A7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36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2922111-E532-43ED-B4C2-910FF0B195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wmf"/><Relationship Id="rId5" Type="http://schemas.openxmlformats.org/officeDocument/2006/relationships/image" Target="../media/image9.png"/><Relationship Id="rId10" Type="http://schemas.openxmlformats.org/officeDocument/2006/relationships/image" Target="../media/image14.wmf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has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0800" y="1346200"/>
            <a:ext cx="5283199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edia2.mov">
            <a:hlinkClick r:id="" action="ppaction://media"/>
            <a:extLst>
              <a:ext uri="{FF2B5EF4-FFF2-40B4-BE49-F238E27FC236}">
                <a16:creationId xmlns:a16="http://schemas.microsoft.com/office/drawing/2014/main" id="{8A4A623D-7AA5-C3D0-D21A-73ED6D0E3F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49934" b="50000"/>
          <a:stretch/>
        </p:blipFill>
        <p:spPr>
          <a:xfrm>
            <a:off x="4876800" y="1371600"/>
            <a:ext cx="3939898" cy="3737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Micropatterned costimulation of T cells</a:t>
            </a:r>
          </a:p>
        </p:txBody>
      </p:sp>
      <p:grpSp>
        <p:nvGrpSpPr>
          <p:cNvPr id="12" name="Group 6"/>
          <p:cNvGrpSpPr>
            <a:grpSpLocks noChangeAspect="1"/>
          </p:cNvGrpSpPr>
          <p:nvPr/>
        </p:nvGrpSpPr>
        <p:grpSpPr bwMode="auto">
          <a:xfrm>
            <a:off x="500063" y="2560638"/>
            <a:ext cx="1700212" cy="3679825"/>
            <a:chOff x="1344" y="1104"/>
            <a:chExt cx="1064" cy="2303"/>
          </a:xfrm>
        </p:grpSpPr>
        <p:sp>
          <p:nvSpPr>
            <p:cNvPr id="13" name="Freeform 7"/>
            <p:cNvSpPr>
              <a:spLocks noChangeAspect="1"/>
            </p:cNvSpPr>
            <p:nvPr/>
          </p:nvSpPr>
          <p:spPr bwMode="auto">
            <a:xfrm>
              <a:off x="1344" y="1104"/>
              <a:ext cx="1064" cy="2303"/>
            </a:xfrm>
            <a:custGeom>
              <a:avLst/>
              <a:gdLst>
                <a:gd name="T0" fmla="*/ 1620 w 532"/>
                <a:gd name="T1" fmla="*/ 856 h 1151"/>
                <a:gd name="T2" fmla="*/ 1836 w 532"/>
                <a:gd name="T3" fmla="*/ 1801 h 1151"/>
                <a:gd name="T4" fmla="*/ 2128 w 532"/>
                <a:gd name="T5" fmla="*/ 2419 h 1151"/>
                <a:gd name="T6" fmla="*/ 1996 w 532"/>
                <a:gd name="T7" fmla="*/ 2375 h 1151"/>
                <a:gd name="T8" fmla="*/ 2000 w 532"/>
                <a:gd name="T9" fmla="*/ 2639 h 1151"/>
                <a:gd name="T10" fmla="*/ 1864 w 532"/>
                <a:gd name="T11" fmla="*/ 2507 h 1151"/>
                <a:gd name="T12" fmla="*/ 1788 w 532"/>
                <a:gd name="T13" fmla="*/ 2261 h 1151"/>
                <a:gd name="T14" fmla="*/ 1492 w 532"/>
                <a:gd name="T15" fmla="*/ 1481 h 1151"/>
                <a:gd name="T16" fmla="*/ 1436 w 532"/>
                <a:gd name="T17" fmla="*/ 1853 h 1151"/>
                <a:gd name="T18" fmla="*/ 1496 w 532"/>
                <a:gd name="T19" fmla="*/ 2355 h 1151"/>
                <a:gd name="T20" fmla="*/ 1392 w 532"/>
                <a:gd name="T21" fmla="*/ 3167 h 1151"/>
                <a:gd name="T22" fmla="*/ 1420 w 532"/>
                <a:gd name="T23" fmla="*/ 3848 h 1151"/>
                <a:gd name="T24" fmla="*/ 1432 w 532"/>
                <a:gd name="T25" fmla="*/ 4448 h 1151"/>
                <a:gd name="T26" fmla="*/ 1468 w 532"/>
                <a:gd name="T27" fmla="*/ 4520 h 1151"/>
                <a:gd name="T28" fmla="*/ 1412 w 532"/>
                <a:gd name="T29" fmla="*/ 4536 h 1151"/>
                <a:gd name="T30" fmla="*/ 1368 w 532"/>
                <a:gd name="T31" fmla="*/ 4580 h 1151"/>
                <a:gd name="T32" fmla="*/ 1188 w 532"/>
                <a:gd name="T33" fmla="*/ 4388 h 1151"/>
                <a:gd name="T34" fmla="*/ 1196 w 532"/>
                <a:gd name="T35" fmla="*/ 4056 h 1151"/>
                <a:gd name="T36" fmla="*/ 1108 w 532"/>
                <a:gd name="T37" fmla="*/ 3131 h 1151"/>
                <a:gd name="T38" fmla="*/ 1060 w 532"/>
                <a:gd name="T39" fmla="*/ 2427 h 1151"/>
                <a:gd name="T40" fmla="*/ 956 w 532"/>
                <a:gd name="T41" fmla="*/ 3419 h 1151"/>
                <a:gd name="T42" fmla="*/ 924 w 532"/>
                <a:gd name="T43" fmla="*/ 4180 h 1151"/>
                <a:gd name="T44" fmla="*/ 912 w 532"/>
                <a:gd name="T45" fmla="*/ 4488 h 1151"/>
                <a:gd name="T46" fmla="*/ 752 w 532"/>
                <a:gd name="T47" fmla="*/ 4552 h 1151"/>
                <a:gd name="T48" fmla="*/ 680 w 532"/>
                <a:gd name="T49" fmla="*/ 4544 h 1151"/>
                <a:gd name="T50" fmla="*/ 656 w 532"/>
                <a:gd name="T51" fmla="*/ 4500 h 1151"/>
                <a:gd name="T52" fmla="*/ 724 w 532"/>
                <a:gd name="T53" fmla="*/ 4404 h 1151"/>
                <a:gd name="T54" fmla="*/ 676 w 532"/>
                <a:gd name="T55" fmla="*/ 3596 h 1151"/>
                <a:gd name="T56" fmla="*/ 676 w 532"/>
                <a:gd name="T57" fmla="*/ 2955 h 1151"/>
                <a:gd name="T58" fmla="*/ 644 w 532"/>
                <a:gd name="T59" fmla="*/ 2141 h 1151"/>
                <a:gd name="T60" fmla="*/ 712 w 532"/>
                <a:gd name="T61" fmla="*/ 1681 h 1151"/>
                <a:gd name="T62" fmla="*/ 580 w 532"/>
                <a:gd name="T63" fmla="*/ 1645 h 1151"/>
                <a:gd name="T64" fmla="*/ 312 w 532"/>
                <a:gd name="T65" fmla="*/ 2483 h 1151"/>
                <a:gd name="T66" fmla="*/ 204 w 532"/>
                <a:gd name="T67" fmla="*/ 2647 h 1151"/>
                <a:gd name="T68" fmla="*/ 160 w 532"/>
                <a:gd name="T69" fmla="*/ 2483 h 1151"/>
                <a:gd name="T70" fmla="*/ 68 w 532"/>
                <a:gd name="T71" fmla="*/ 2419 h 1151"/>
                <a:gd name="T72" fmla="*/ 72 w 532"/>
                <a:gd name="T73" fmla="*/ 2343 h 1151"/>
                <a:gd name="T74" fmla="*/ 372 w 532"/>
                <a:gd name="T75" fmla="*/ 1593 h 1151"/>
                <a:gd name="T76" fmla="*/ 776 w 532"/>
                <a:gd name="T77" fmla="*/ 756 h 1151"/>
                <a:gd name="T78" fmla="*/ 872 w 532"/>
                <a:gd name="T79" fmla="*/ 408 h 1151"/>
                <a:gd name="T80" fmla="*/ 1060 w 532"/>
                <a:gd name="T81" fmla="*/ 0 h 1151"/>
                <a:gd name="T82" fmla="*/ 1304 w 532"/>
                <a:gd name="T83" fmla="*/ 268 h 1151"/>
                <a:gd name="T84" fmla="*/ 1188 w 532"/>
                <a:gd name="T85" fmla="*/ 536 h 1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2" h="1151">
                  <a:moveTo>
                    <a:pt x="297" y="134"/>
                  </a:moveTo>
                  <a:cubicBezTo>
                    <a:pt x="298" y="179"/>
                    <a:pt x="326" y="186"/>
                    <a:pt x="337" y="189"/>
                  </a:cubicBezTo>
                  <a:cubicBezTo>
                    <a:pt x="352" y="194"/>
                    <a:pt x="393" y="207"/>
                    <a:pt x="405" y="214"/>
                  </a:cubicBezTo>
                  <a:cubicBezTo>
                    <a:pt x="430" y="232"/>
                    <a:pt x="428" y="294"/>
                    <a:pt x="433" y="324"/>
                  </a:cubicBezTo>
                  <a:cubicBezTo>
                    <a:pt x="437" y="349"/>
                    <a:pt x="433" y="381"/>
                    <a:pt x="438" y="398"/>
                  </a:cubicBezTo>
                  <a:cubicBezTo>
                    <a:pt x="441" y="414"/>
                    <a:pt x="452" y="432"/>
                    <a:pt x="459" y="450"/>
                  </a:cubicBezTo>
                  <a:cubicBezTo>
                    <a:pt x="465" y="469"/>
                    <a:pt x="478" y="546"/>
                    <a:pt x="483" y="557"/>
                  </a:cubicBezTo>
                  <a:cubicBezTo>
                    <a:pt x="489" y="566"/>
                    <a:pt x="510" y="581"/>
                    <a:pt x="513" y="585"/>
                  </a:cubicBezTo>
                  <a:cubicBezTo>
                    <a:pt x="518" y="590"/>
                    <a:pt x="532" y="601"/>
                    <a:pt x="532" y="604"/>
                  </a:cubicBezTo>
                  <a:cubicBezTo>
                    <a:pt x="532" y="606"/>
                    <a:pt x="528" y="609"/>
                    <a:pt x="525" y="609"/>
                  </a:cubicBezTo>
                  <a:cubicBezTo>
                    <a:pt x="522" y="609"/>
                    <a:pt x="518" y="607"/>
                    <a:pt x="514" y="604"/>
                  </a:cubicBezTo>
                  <a:cubicBezTo>
                    <a:pt x="511" y="601"/>
                    <a:pt x="500" y="592"/>
                    <a:pt x="499" y="593"/>
                  </a:cubicBezTo>
                  <a:cubicBezTo>
                    <a:pt x="491" y="599"/>
                    <a:pt x="525" y="644"/>
                    <a:pt x="518" y="650"/>
                  </a:cubicBezTo>
                  <a:cubicBezTo>
                    <a:pt x="511" y="655"/>
                    <a:pt x="493" y="618"/>
                    <a:pt x="491" y="620"/>
                  </a:cubicBezTo>
                  <a:cubicBezTo>
                    <a:pt x="489" y="622"/>
                    <a:pt x="507" y="656"/>
                    <a:pt x="500" y="659"/>
                  </a:cubicBezTo>
                  <a:cubicBezTo>
                    <a:pt x="493" y="663"/>
                    <a:pt x="483" y="623"/>
                    <a:pt x="479" y="624"/>
                  </a:cubicBezTo>
                  <a:cubicBezTo>
                    <a:pt x="475" y="625"/>
                    <a:pt x="489" y="659"/>
                    <a:pt x="480" y="661"/>
                  </a:cubicBezTo>
                  <a:cubicBezTo>
                    <a:pt x="474" y="662"/>
                    <a:pt x="471" y="624"/>
                    <a:pt x="466" y="626"/>
                  </a:cubicBezTo>
                  <a:cubicBezTo>
                    <a:pt x="461" y="626"/>
                    <a:pt x="467" y="657"/>
                    <a:pt x="464" y="658"/>
                  </a:cubicBezTo>
                  <a:cubicBezTo>
                    <a:pt x="459" y="658"/>
                    <a:pt x="456" y="631"/>
                    <a:pt x="453" y="620"/>
                  </a:cubicBezTo>
                  <a:cubicBezTo>
                    <a:pt x="447" y="602"/>
                    <a:pt x="450" y="577"/>
                    <a:pt x="447" y="565"/>
                  </a:cubicBezTo>
                  <a:cubicBezTo>
                    <a:pt x="444" y="552"/>
                    <a:pt x="402" y="471"/>
                    <a:pt x="395" y="453"/>
                  </a:cubicBezTo>
                  <a:cubicBezTo>
                    <a:pt x="389" y="434"/>
                    <a:pt x="389" y="425"/>
                    <a:pt x="386" y="411"/>
                  </a:cubicBezTo>
                  <a:cubicBezTo>
                    <a:pt x="383" y="397"/>
                    <a:pt x="377" y="385"/>
                    <a:pt x="373" y="370"/>
                  </a:cubicBezTo>
                  <a:cubicBezTo>
                    <a:pt x="368" y="354"/>
                    <a:pt x="361" y="323"/>
                    <a:pt x="359" y="318"/>
                  </a:cubicBezTo>
                  <a:cubicBezTo>
                    <a:pt x="369" y="355"/>
                    <a:pt x="353" y="404"/>
                    <a:pt x="353" y="420"/>
                  </a:cubicBezTo>
                  <a:cubicBezTo>
                    <a:pt x="353" y="434"/>
                    <a:pt x="356" y="449"/>
                    <a:pt x="359" y="463"/>
                  </a:cubicBezTo>
                  <a:cubicBezTo>
                    <a:pt x="361" y="475"/>
                    <a:pt x="361" y="483"/>
                    <a:pt x="362" y="496"/>
                  </a:cubicBezTo>
                  <a:cubicBezTo>
                    <a:pt x="364" y="508"/>
                    <a:pt x="369" y="519"/>
                    <a:pt x="370" y="535"/>
                  </a:cubicBezTo>
                  <a:cubicBezTo>
                    <a:pt x="370" y="551"/>
                    <a:pt x="374" y="566"/>
                    <a:pt x="374" y="588"/>
                  </a:cubicBezTo>
                  <a:cubicBezTo>
                    <a:pt x="374" y="610"/>
                    <a:pt x="372" y="643"/>
                    <a:pt x="372" y="668"/>
                  </a:cubicBezTo>
                  <a:cubicBezTo>
                    <a:pt x="370" y="691"/>
                    <a:pt x="366" y="716"/>
                    <a:pt x="362" y="738"/>
                  </a:cubicBezTo>
                  <a:cubicBezTo>
                    <a:pt x="358" y="759"/>
                    <a:pt x="350" y="777"/>
                    <a:pt x="348" y="791"/>
                  </a:cubicBezTo>
                  <a:cubicBezTo>
                    <a:pt x="345" y="806"/>
                    <a:pt x="344" y="807"/>
                    <a:pt x="345" y="824"/>
                  </a:cubicBezTo>
                  <a:cubicBezTo>
                    <a:pt x="348" y="842"/>
                    <a:pt x="361" y="875"/>
                    <a:pt x="362" y="898"/>
                  </a:cubicBezTo>
                  <a:cubicBezTo>
                    <a:pt x="364" y="920"/>
                    <a:pt x="361" y="931"/>
                    <a:pt x="355" y="961"/>
                  </a:cubicBezTo>
                  <a:cubicBezTo>
                    <a:pt x="350" y="989"/>
                    <a:pt x="331" y="1047"/>
                    <a:pt x="331" y="1071"/>
                  </a:cubicBezTo>
                  <a:cubicBezTo>
                    <a:pt x="331" y="1094"/>
                    <a:pt x="344" y="1093"/>
                    <a:pt x="350" y="1100"/>
                  </a:cubicBezTo>
                  <a:cubicBezTo>
                    <a:pt x="354" y="1104"/>
                    <a:pt x="355" y="1107"/>
                    <a:pt x="358" y="1111"/>
                  </a:cubicBezTo>
                  <a:cubicBezTo>
                    <a:pt x="362" y="1114"/>
                    <a:pt x="368" y="1117"/>
                    <a:pt x="369" y="1122"/>
                  </a:cubicBezTo>
                  <a:cubicBezTo>
                    <a:pt x="370" y="1125"/>
                    <a:pt x="367" y="1124"/>
                    <a:pt x="367" y="1124"/>
                  </a:cubicBezTo>
                  <a:cubicBezTo>
                    <a:pt x="367" y="1124"/>
                    <a:pt x="369" y="1127"/>
                    <a:pt x="367" y="1129"/>
                  </a:cubicBezTo>
                  <a:cubicBezTo>
                    <a:pt x="365" y="1132"/>
                    <a:pt x="363" y="1131"/>
                    <a:pt x="361" y="1129"/>
                  </a:cubicBezTo>
                  <a:cubicBezTo>
                    <a:pt x="362" y="1131"/>
                    <a:pt x="363" y="1133"/>
                    <a:pt x="361" y="1135"/>
                  </a:cubicBezTo>
                  <a:cubicBezTo>
                    <a:pt x="355" y="1139"/>
                    <a:pt x="353" y="1133"/>
                    <a:pt x="353" y="1133"/>
                  </a:cubicBezTo>
                  <a:cubicBezTo>
                    <a:pt x="354" y="1134"/>
                    <a:pt x="355" y="1138"/>
                    <a:pt x="351" y="1140"/>
                  </a:cubicBezTo>
                  <a:cubicBezTo>
                    <a:pt x="347" y="1143"/>
                    <a:pt x="346" y="1141"/>
                    <a:pt x="344" y="1139"/>
                  </a:cubicBezTo>
                  <a:cubicBezTo>
                    <a:pt x="342" y="1139"/>
                    <a:pt x="345" y="1141"/>
                    <a:pt x="342" y="1144"/>
                  </a:cubicBezTo>
                  <a:cubicBezTo>
                    <a:pt x="333" y="1151"/>
                    <a:pt x="321" y="1133"/>
                    <a:pt x="317" y="1130"/>
                  </a:cubicBezTo>
                  <a:cubicBezTo>
                    <a:pt x="315" y="1129"/>
                    <a:pt x="307" y="1125"/>
                    <a:pt x="304" y="1121"/>
                  </a:cubicBezTo>
                  <a:cubicBezTo>
                    <a:pt x="301" y="1117"/>
                    <a:pt x="297" y="1103"/>
                    <a:pt x="297" y="1096"/>
                  </a:cubicBezTo>
                  <a:cubicBezTo>
                    <a:pt x="297" y="1091"/>
                    <a:pt x="293" y="1086"/>
                    <a:pt x="293" y="1078"/>
                  </a:cubicBezTo>
                  <a:cubicBezTo>
                    <a:pt x="295" y="1068"/>
                    <a:pt x="299" y="1055"/>
                    <a:pt x="301" y="1044"/>
                  </a:cubicBezTo>
                  <a:cubicBezTo>
                    <a:pt x="301" y="1033"/>
                    <a:pt x="301" y="1035"/>
                    <a:pt x="299" y="1013"/>
                  </a:cubicBezTo>
                  <a:cubicBezTo>
                    <a:pt x="297" y="992"/>
                    <a:pt x="286" y="944"/>
                    <a:pt x="286" y="918"/>
                  </a:cubicBezTo>
                  <a:cubicBezTo>
                    <a:pt x="285" y="890"/>
                    <a:pt x="294" y="876"/>
                    <a:pt x="293" y="854"/>
                  </a:cubicBezTo>
                  <a:cubicBezTo>
                    <a:pt x="291" y="832"/>
                    <a:pt x="279" y="804"/>
                    <a:pt x="277" y="782"/>
                  </a:cubicBezTo>
                  <a:cubicBezTo>
                    <a:pt x="275" y="760"/>
                    <a:pt x="283" y="749"/>
                    <a:pt x="282" y="721"/>
                  </a:cubicBezTo>
                  <a:cubicBezTo>
                    <a:pt x="280" y="693"/>
                    <a:pt x="267" y="610"/>
                    <a:pt x="266" y="606"/>
                  </a:cubicBezTo>
                  <a:cubicBezTo>
                    <a:pt x="265" y="606"/>
                    <a:pt x="265" y="606"/>
                    <a:pt x="265" y="606"/>
                  </a:cubicBezTo>
                  <a:cubicBezTo>
                    <a:pt x="264" y="610"/>
                    <a:pt x="251" y="693"/>
                    <a:pt x="250" y="721"/>
                  </a:cubicBezTo>
                  <a:cubicBezTo>
                    <a:pt x="248" y="749"/>
                    <a:pt x="256" y="760"/>
                    <a:pt x="254" y="782"/>
                  </a:cubicBezTo>
                  <a:cubicBezTo>
                    <a:pt x="253" y="804"/>
                    <a:pt x="240" y="832"/>
                    <a:pt x="239" y="854"/>
                  </a:cubicBezTo>
                  <a:cubicBezTo>
                    <a:pt x="237" y="876"/>
                    <a:pt x="246" y="890"/>
                    <a:pt x="245" y="918"/>
                  </a:cubicBezTo>
                  <a:cubicBezTo>
                    <a:pt x="245" y="944"/>
                    <a:pt x="234" y="992"/>
                    <a:pt x="232" y="1013"/>
                  </a:cubicBezTo>
                  <a:cubicBezTo>
                    <a:pt x="231" y="1035"/>
                    <a:pt x="231" y="1033"/>
                    <a:pt x="231" y="1044"/>
                  </a:cubicBezTo>
                  <a:cubicBezTo>
                    <a:pt x="232" y="1055"/>
                    <a:pt x="235" y="1068"/>
                    <a:pt x="237" y="1078"/>
                  </a:cubicBezTo>
                  <a:cubicBezTo>
                    <a:pt x="237" y="1086"/>
                    <a:pt x="233" y="1091"/>
                    <a:pt x="234" y="1096"/>
                  </a:cubicBezTo>
                  <a:cubicBezTo>
                    <a:pt x="234" y="1103"/>
                    <a:pt x="230" y="1117"/>
                    <a:pt x="228" y="1121"/>
                  </a:cubicBezTo>
                  <a:cubicBezTo>
                    <a:pt x="224" y="1125"/>
                    <a:pt x="216" y="1129"/>
                    <a:pt x="214" y="1130"/>
                  </a:cubicBezTo>
                  <a:cubicBezTo>
                    <a:pt x="210" y="1133"/>
                    <a:pt x="198" y="1151"/>
                    <a:pt x="189" y="1144"/>
                  </a:cubicBezTo>
                  <a:cubicBezTo>
                    <a:pt x="185" y="1141"/>
                    <a:pt x="189" y="1137"/>
                    <a:pt x="188" y="1137"/>
                  </a:cubicBezTo>
                  <a:cubicBezTo>
                    <a:pt x="186" y="1138"/>
                    <a:pt x="184" y="1143"/>
                    <a:pt x="180" y="1140"/>
                  </a:cubicBezTo>
                  <a:cubicBezTo>
                    <a:pt x="176" y="1138"/>
                    <a:pt x="178" y="1135"/>
                    <a:pt x="178" y="1134"/>
                  </a:cubicBezTo>
                  <a:cubicBezTo>
                    <a:pt x="178" y="1134"/>
                    <a:pt x="175" y="1139"/>
                    <a:pt x="170" y="1135"/>
                  </a:cubicBezTo>
                  <a:cubicBezTo>
                    <a:pt x="167" y="1133"/>
                    <a:pt x="168" y="1131"/>
                    <a:pt x="169" y="1129"/>
                  </a:cubicBezTo>
                  <a:cubicBezTo>
                    <a:pt x="167" y="1131"/>
                    <a:pt x="166" y="1132"/>
                    <a:pt x="164" y="1129"/>
                  </a:cubicBezTo>
                  <a:cubicBezTo>
                    <a:pt x="162" y="1127"/>
                    <a:pt x="164" y="1124"/>
                    <a:pt x="164" y="1124"/>
                  </a:cubicBezTo>
                  <a:cubicBezTo>
                    <a:pt x="164" y="1124"/>
                    <a:pt x="161" y="1126"/>
                    <a:pt x="161" y="1122"/>
                  </a:cubicBezTo>
                  <a:cubicBezTo>
                    <a:pt x="162" y="1118"/>
                    <a:pt x="169" y="1114"/>
                    <a:pt x="174" y="1111"/>
                  </a:cubicBezTo>
                  <a:cubicBezTo>
                    <a:pt x="177" y="1107"/>
                    <a:pt x="177" y="1104"/>
                    <a:pt x="181" y="1100"/>
                  </a:cubicBezTo>
                  <a:cubicBezTo>
                    <a:pt x="187" y="1093"/>
                    <a:pt x="200" y="1094"/>
                    <a:pt x="200" y="1071"/>
                  </a:cubicBezTo>
                  <a:cubicBezTo>
                    <a:pt x="200" y="1047"/>
                    <a:pt x="181" y="989"/>
                    <a:pt x="177" y="961"/>
                  </a:cubicBezTo>
                  <a:cubicBezTo>
                    <a:pt x="170" y="931"/>
                    <a:pt x="167" y="920"/>
                    <a:pt x="169" y="898"/>
                  </a:cubicBezTo>
                  <a:cubicBezTo>
                    <a:pt x="170" y="875"/>
                    <a:pt x="183" y="842"/>
                    <a:pt x="186" y="824"/>
                  </a:cubicBezTo>
                  <a:cubicBezTo>
                    <a:pt x="188" y="807"/>
                    <a:pt x="186" y="806"/>
                    <a:pt x="183" y="791"/>
                  </a:cubicBezTo>
                  <a:cubicBezTo>
                    <a:pt x="181" y="777"/>
                    <a:pt x="174" y="759"/>
                    <a:pt x="169" y="738"/>
                  </a:cubicBezTo>
                  <a:cubicBezTo>
                    <a:pt x="166" y="716"/>
                    <a:pt x="161" y="691"/>
                    <a:pt x="159" y="668"/>
                  </a:cubicBezTo>
                  <a:cubicBezTo>
                    <a:pt x="159" y="643"/>
                    <a:pt x="156" y="609"/>
                    <a:pt x="156" y="587"/>
                  </a:cubicBezTo>
                  <a:cubicBezTo>
                    <a:pt x="156" y="565"/>
                    <a:pt x="161" y="551"/>
                    <a:pt x="161" y="535"/>
                  </a:cubicBezTo>
                  <a:cubicBezTo>
                    <a:pt x="163" y="519"/>
                    <a:pt x="167" y="508"/>
                    <a:pt x="169" y="496"/>
                  </a:cubicBezTo>
                  <a:cubicBezTo>
                    <a:pt x="170" y="483"/>
                    <a:pt x="170" y="475"/>
                    <a:pt x="172" y="463"/>
                  </a:cubicBezTo>
                  <a:cubicBezTo>
                    <a:pt x="175" y="449"/>
                    <a:pt x="178" y="434"/>
                    <a:pt x="178" y="420"/>
                  </a:cubicBezTo>
                  <a:cubicBezTo>
                    <a:pt x="178" y="404"/>
                    <a:pt x="162" y="355"/>
                    <a:pt x="171" y="318"/>
                  </a:cubicBezTo>
                  <a:cubicBezTo>
                    <a:pt x="170" y="323"/>
                    <a:pt x="163" y="354"/>
                    <a:pt x="158" y="370"/>
                  </a:cubicBezTo>
                  <a:cubicBezTo>
                    <a:pt x="153" y="385"/>
                    <a:pt x="148" y="397"/>
                    <a:pt x="145" y="411"/>
                  </a:cubicBezTo>
                  <a:cubicBezTo>
                    <a:pt x="141" y="425"/>
                    <a:pt x="142" y="434"/>
                    <a:pt x="136" y="453"/>
                  </a:cubicBezTo>
                  <a:cubicBezTo>
                    <a:pt x="130" y="471"/>
                    <a:pt x="87" y="552"/>
                    <a:pt x="84" y="565"/>
                  </a:cubicBezTo>
                  <a:cubicBezTo>
                    <a:pt x="81" y="577"/>
                    <a:pt x="83" y="602"/>
                    <a:pt x="78" y="620"/>
                  </a:cubicBezTo>
                  <a:cubicBezTo>
                    <a:pt x="75" y="631"/>
                    <a:pt x="72" y="658"/>
                    <a:pt x="67" y="658"/>
                  </a:cubicBezTo>
                  <a:cubicBezTo>
                    <a:pt x="63" y="657"/>
                    <a:pt x="69" y="626"/>
                    <a:pt x="65" y="626"/>
                  </a:cubicBezTo>
                  <a:cubicBezTo>
                    <a:pt x="60" y="624"/>
                    <a:pt x="56" y="662"/>
                    <a:pt x="51" y="661"/>
                  </a:cubicBezTo>
                  <a:cubicBezTo>
                    <a:pt x="43" y="659"/>
                    <a:pt x="55" y="625"/>
                    <a:pt x="52" y="624"/>
                  </a:cubicBezTo>
                  <a:cubicBezTo>
                    <a:pt x="47" y="623"/>
                    <a:pt x="37" y="663"/>
                    <a:pt x="31" y="659"/>
                  </a:cubicBezTo>
                  <a:cubicBezTo>
                    <a:pt x="24" y="656"/>
                    <a:pt x="42" y="622"/>
                    <a:pt x="40" y="620"/>
                  </a:cubicBezTo>
                  <a:cubicBezTo>
                    <a:pt x="37" y="618"/>
                    <a:pt x="20" y="655"/>
                    <a:pt x="14" y="650"/>
                  </a:cubicBezTo>
                  <a:cubicBezTo>
                    <a:pt x="5" y="644"/>
                    <a:pt x="40" y="599"/>
                    <a:pt x="33" y="593"/>
                  </a:cubicBezTo>
                  <a:cubicBezTo>
                    <a:pt x="31" y="592"/>
                    <a:pt x="20" y="601"/>
                    <a:pt x="17" y="604"/>
                  </a:cubicBezTo>
                  <a:cubicBezTo>
                    <a:pt x="14" y="607"/>
                    <a:pt x="9" y="609"/>
                    <a:pt x="6" y="609"/>
                  </a:cubicBezTo>
                  <a:cubicBezTo>
                    <a:pt x="3" y="609"/>
                    <a:pt x="0" y="606"/>
                    <a:pt x="0" y="604"/>
                  </a:cubicBezTo>
                  <a:cubicBezTo>
                    <a:pt x="0" y="601"/>
                    <a:pt x="14" y="590"/>
                    <a:pt x="18" y="585"/>
                  </a:cubicBezTo>
                  <a:cubicBezTo>
                    <a:pt x="22" y="581"/>
                    <a:pt x="42" y="566"/>
                    <a:pt x="48" y="557"/>
                  </a:cubicBezTo>
                  <a:cubicBezTo>
                    <a:pt x="53" y="546"/>
                    <a:pt x="65" y="469"/>
                    <a:pt x="72" y="450"/>
                  </a:cubicBezTo>
                  <a:cubicBezTo>
                    <a:pt x="78" y="432"/>
                    <a:pt x="90" y="414"/>
                    <a:pt x="93" y="398"/>
                  </a:cubicBezTo>
                  <a:cubicBezTo>
                    <a:pt x="98" y="381"/>
                    <a:pt x="94" y="349"/>
                    <a:pt x="98" y="324"/>
                  </a:cubicBezTo>
                  <a:cubicBezTo>
                    <a:pt x="102" y="294"/>
                    <a:pt x="101" y="232"/>
                    <a:pt x="127" y="214"/>
                  </a:cubicBezTo>
                  <a:cubicBezTo>
                    <a:pt x="138" y="207"/>
                    <a:pt x="179" y="194"/>
                    <a:pt x="194" y="189"/>
                  </a:cubicBezTo>
                  <a:cubicBezTo>
                    <a:pt x="204" y="186"/>
                    <a:pt x="233" y="180"/>
                    <a:pt x="234" y="134"/>
                  </a:cubicBezTo>
                  <a:cubicBezTo>
                    <a:pt x="234" y="133"/>
                    <a:pt x="234" y="133"/>
                    <a:pt x="234" y="133"/>
                  </a:cubicBezTo>
                  <a:cubicBezTo>
                    <a:pt x="225" y="124"/>
                    <a:pt x="220" y="112"/>
                    <a:pt x="218" y="102"/>
                  </a:cubicBezTo>
                  <a:cubicBezTo>
                    <a:pt x="203" y="106"/>
                    <a:pt x="194" y="70"/>
                    <a:pt x="205" y="67"/>
                  </a:cubicBezTo>
                  <a:cubicBezTo>
                    <a:pt x="209" y="66"/>
                    <a:pt x="212" y="69"/>
                    <a:pt x="212" y="69"/>
                  </a:cubicBezTo>
                  <a:cubicBezTo>
                    <a:pt x="206" y="22"/>
                    <a:pt x="239" y="0"/>
                    <a:pt x="265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93" y="0"/>
                    <a:pt x="326" y="22"/>
                    <a:pt x="319" y="69"/>
                  </a:cubicBezTo>
                  <a:cubicBezTo>
                    <a:pt x="319" y="69"/>
                    <a:pt x="322" y="66"/>
                    <a:pt x="326" y="67"/>
                  </a:cubicBezTo>
                  <a:cubicBezTo>
                    <a:pt x="337" y="70"/>
                    <a:pt x="328" y="106"/>
                    <a:pt x="313" y="102"/>
                  </a:cubicBezTo>
                  <a:cubicBezTo>
                    <a:pt x="312" y="112"/>
                    <a:pt x="305" y="12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lose/>
                </a:path>
              </a:pathLst>
            </a:custGeom>
            <a:solidFill>
              <a:srgbClr val="FFF5EE"/>
            </a:solidFill>
            <a:ln w="12700" cap="rnd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ChangeAspect="1"/>
            </p:cNvSpPr>
            <p:nvPr/>
          </p:nvSpPr>
          <p:spPr bwMode="auto">
            <a:xfrm>
              <a:off x="1814" y="1369"/>
              <a:ext cx="124" cy="30"/>
            </a:xfrm>
            <a:custGeom>
              <a:avLst/>
              <a:gdLst>
                <a:gd name="T0" fmla="*/ 248 w 62"/>
                <a:gd name="T1" fmla="*/ 0 h 15"/>
                <a:gd name="T2" fmla="*/ 128 w 62"/>
                <a:gd name="T3" fmla="*/ 60 h 15"/>
                <a:gd name="T4" fmla="*/ 124 w 62"/>
                <a:gd name="T5" fmla="*/ 60 h 15"/>
                <a:gd name="T6" fmla="*/ 8 w 62"/>
                <a:gd name="T7" fmla="*/ 12 h 15"/>
                <a:gd name="T8" fmla="*/ 0 w 6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15">
                  <a:moveTo>
                    <a:pt x="62" y="0"/>
                  </a:moveTo>
                  <a:cubicBezTo>
                    <a:pt x="55" y="9"/>
                    <a:pt x="44" y="15"/>
                    <a:pt x="32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9" y="15"/>
                    <a:pt x="10" y="10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FF6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5EE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957263" y="2120900"/>
            <a:ext cx="13795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600">
                <a:ea typeface="SimSun" pitchFamily="2" charset="-122"/>
              </a:rPr>
              <a:t>patient</a:t>
            </a:r>
          </a:p>
        </p:txBody>
      </p:sp>
      <p:pic>
        <p:nvPicPr>
          <p:cNvPr id="10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r="2815" b="2721"/>
          <a:stretch>
            <a:fillRect/>
          </a:stretch>
        </p:blipFill>
        <p:spPr bwMode="auto">
          <a:xfrm>
            <a:off x="296919" y="1559158"/>
            <a:ext cx="3883587" cy="4812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1930400"/>
            <a:ext cx="2049463" cy="2049463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" name="Text Box 27"/>
          <p:cNvSpPr txBox="1">
            <a:spLocks noChangeArrowheads="1"/>
          </p:cNvSpPr>
          <p:nvPr/>
        </p:nvSpPr>
        <p:spPr bwMode="auto">
          <a:xfrm>
            <a:off x="5452422" y="2028825"/>
            <a:ext cx="9204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 dirty="0">
                <a:solidFill>
                  <a:srgbClr val="00FF00"/>
                </a:solidFill>
                <a:latin typeface="Times New Roman" pitchFamily="18" charset="0"/>
              </a:rPr>
              <a:t>CD28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TCR</a:t>
            </a:r>
          </a:p>
        </p:txBody>
      </p:sp>
      <p:pic>
        <p:nvPicPr>
          <p:cNvPr id="109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4224338"/>
            <a:ext cx="2049463" cy="2049462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" name="Text Box 29"/>
          <p:cNvSpPr txBox="1">
            <a:spLocks noChangeArrowheads="1"/>
          </p:cNvSpPr>
          <p:nvPr/>
        </p:nvSpPr>
        <p:spPr bwMode="auto">
          <a:xfrm>
            <a:off x="4441825" y="5676900"/>
            <a:ext cx="85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>
                <a:latin typeface="Times New Roman" pitchFamily="18" charset="0"/>
              </a:rPr>
              <a:t>2 </a:t>
            </a:r>
            <a:r>
              <a:rPr lang="en-US" sz="2400">
                <a:latin typeface="Symbol" pitchFamily="18" charset="2"/>
              </a:rPr>
              <a:t>m</a:t>
            </a:r>
            <a:r>
              <a:rPr lang="en-US" sz="2400">
                <a:latin typeface="Times New Roman" pitchFamily="18" charset="0"/>
              </a:rPr>
              <a:t>m</a:t>
            </a:r>
          </a:p>
        </p:txBody>
      </p:sp>
      <p:sp>
        <p:nvSpPr>
          <p:cNvPr id="111" name="Line 30"/>
          <p:cNvSpPr>
            <a:spLocks noChangeShapeType="1"/>
          </p:cNvSpPr>
          <p:nvPr/>
        </p:nvSpPr>
        <p:spPr bwMode="auto">
          <a:xfrm>
            <a:off x="4354513" y="4087813"/>
            <a:ext cx="4179887" cy="0"/>
          </a:xfrm>
          <a:prstGeom prst="line">
            <a:avLst/>
          </a:prstGeom>
          <a:noFill/>
          <a:ln w="12700">
            <a:solidFill>
              <a:srgbClr val="00CC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Text Box 31"/>
          <p:cNvSpPr txBox="1">
            <a:spLocks noChangeArrowheads="1"/>
          </p:cNvSpPr>
          <p:nvPr/>
        </p:nvSpPr>
        <p:spPr bwMode="auto">
          <a:xfrm>
            <a:off x="6559550" y="2514600"/>
            <a:ext cx="22479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full length CD80</a:t>
            </a:r>
          </a:p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good stimulus</a:t>
            </a:r>
          </a:p>
        </p:txBody>
      </p:sp>
      <p:sp>
        <p:nvSpPr>
          <p:cNvPr id="113" name="Text Box 32"/>
          <p:cNvSpPr txBox="1">
            <a:spLocks noChangeArrowheads="1"/>
          </p:cNvSpPr>
          <p:nvPr/>
        </p:nvSpPr>
        <p:spPr bwMode="auto">
          <a:xfrm>
            <a:off x="6616700" y="4724400"/>
            <a:ext cx="2330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tail deleted CD80</a:t>
            </a:r>
          </a:p>
          <a:p>
            <a:pPr algn="l" eaLnBrk="1" hangingPunct="1">
              <a:spcBef>
                <a:spcPct val="0"/>
              </a:spcBef>
            </a:pPr>
            <a:r>
              <a:rPr lang="en-US" sz="2400" dirty="0">
                <a:latin typeface="Times New Roman" pitchFamily="18" charset="0"/>
              </a:rPr>
              <a:t>weaker stimulus</a:t>
            </a:r>
          </a:p>
        </p:txBody>
      </p:sp>
      <p:sp>
        <p:nvSpPr>
          <p:cNvPr id="114" name="Text Box 33"/>
          <p:cNvSpPr txBox="1">
            <a:spLocks noChangeArrowheads="1"/>
          </p:cNvSpPr>
          <p:nvPr/>
        </p:nvSpPr>
        <p:spPr bwMode="auto">
          <a:xfrm>
            <a:off x="6515630" y="1330558"/>
            <a:ext cx="2052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1" hangingPunct="1">
              <a:spcBef>
                <a:spcPct val="0"/>
              </a:spcBef>
            </a:pPr>
            <a:r>
              <a:rPr lang="en-US" sz="2400" u="sng" dirty="0">
                <a:latin typeface="Times New Roman" pitchFamily="18" charset="0"/>
              </a:rPr>
              <a:t>Artificial APC:</a:t>
            </a:r>
          </a:p>
        </p:txBody>
      </p:sp>
    </p:spTree>
    <p:extLst>
      <p:ext uri="{BB962C8B-B14F-4D97-AF65-F5344CB8AC3E}">
        <p14:creationId xmlns:p14="http://schemas.microsoft.com/office/powerpoint/2010/main" val="2414452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37892" name="Group 27"/>
          <p:cNvGrpSpPr>
            <a:grpSpLocks/>
          </p:cNvGrpSpPr>
          <p:nvPr/>
        </p:nvGrpSpPr>
        <p:grpSpPr bwMode="auto">
          <a:xfrm>
            <a:off x="5562600" y="895350"/>
            <a:ext cx="3124200" cy="2368550"/>
            <a:chOff x="204" y="581"/>
            <a:chExt cx="2505" cy="1899"/>
          </a:xfrm>
        </p:grpSpPr>
        <p:sp>
          <p:nvSpPr>
            <p:cNvPr id="37909" name="Rectangle 9"/>
            <p:cNvSpPr>
              <a:spLocks noChangeArrowheads="1"/>
            </p:cNvSpPr>
            <p:nvPr/>
          </p:nvSpPr>
          <p:spPr bwMode="auto">
            <a:xfrm>
              <a:off x="204" y="792"/>
              <a:ext cx="2505" cy="16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latin typeface="Times New Roman" pitchFamily="18" charset="0"/>
              </a:endParaRPr>
            </a:p>
          </p:txBody>
        </p:sp>
        <p:pic>
          <p:nvPicPr>
            <p:cNvPr id="37910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805"/>
              <a:ext cx="827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1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" y="805"/>
              <a:ext cx="826" cy="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2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1632"/>
              <a:ext cx="827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3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" y="1632"/>
              <a:ext cx="826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4" name="Rectangle 14"/>
            <p:cNvSpPr>
              <a:spLocks noChangeArrowheads="1"/>
            </p:cNvSpPr>
            <p:nvPr/>
          </p:nvSpPr>
          <p:spPr bwMode="auto">
            <a:xfrm>
              <a:off x="1311" y="581"/>
              <a:ext cx="380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TCR</a:t>
              </a:r>
              <a:endParaRPr lang="en-US" altLang="en-US" sz="1400"/>
            </a:p>
          </p:txBody>
        </p:sp>
        <p:sp>
          <p:nvSpPr>
            <p:cNvPr id="37915" name="Rectangle 15"/>
            <p:cNvSpPr>
              <a:spLocks noChangeArrowheads="1"/>
            </p:cNvSpPr>
            <p:nvPr/>
          </p:nvSpPr>
          <p:spPr bwMode="auto">
            <a:xfrm>
              <a:off x="2050" y="581"/>
              <a:ext cx="47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CD28</a:t>
              </a:r>
              <a:endParaRPr lang="en-US" altLang="en-US" sz="1400"/>
            </a:p>
          </p:txBody>
        </p:sp>
        <p:sp>
          <p:nvSpPr>
            <p:cNvPr id="37916" name="Rectangle 16"/>
            <p:cNvSpPr>
              <a:spLocks noChangeArrowheads="1"/>
            </p:cNvSpPr>
            <p:nvPr/>
          </p:nvSpPr>
          <p:spPr bwMode="auto">
            <a:xfrm>
              <a:off x="371" y="581"/>
              <a:ext cx="576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buClrTx/>
                <a:buSzTx/>
                <a:buFontTx/>
                <a:buNone/>
              </a:pPr>
              <a:r>
                <a:rPr lang="en-US" altLang="en-US" sz="1800"/>
                <a:t>pattern</a:t>
              </a:r>
              <a:endParaRPr lang="en-US" altLang="en-US" sz="1400"/>
            </a:p>
          </p:txBody>
        </p:sp>
        <p:pic>
          <p:nvPicPr>
            <p:cNvPr id="37917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" y="163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18" name="Picture 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" y="810"/>
              <a:ext cx="817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893" name="Group 17"/>
          <p:cNvGrpSpPr>
            <a:grpSpLocks/>
          </p:cNvGrpSpPr>
          <p:nvPr/>
        </p:nvGrpSpPr>
        <p:grpSpPr bwMode="auto">
          <a:xfrm>
            <a:off x="12700" y="882650"/>
            <a:ext cx="2339975" cy="1901825"/>
            <a:chOff x="205" y="504"/>
            <a:chExt cx="2518" cy="2046"/>
          </a:xfrm>
        </p:grpSpPr>
        <p:pic>
          <p:nvPicPr>
            <p:cNvPr id="37906" name="Picture 18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" y="504"/>
              <a:ext cx="2467" cy="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7" name="Text Box 19"/>
            <p:cNvSpPr txBox="1">
              <a:spLocks noChangeArrowheads="1"/>
            </p:cNvSpPr>
            <p:nvPr/>
          </p:nvSpPr>
          <p:spPr bwMode="auto">
            <a:xfrm rot="1799264">
              <a:off x="942" y="713"/>
              <a:ext cx="1443" cy="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FF0000"/>
                  </a:solidFill>
                  <a:latin typeface="Times New Roman" pitchFamily="18" charset="0"/>
                </a:rPr>
                <a:t>TCR/MHC</a:t>
              </a:r>
            </a:p>
          </p:txBody>
        </p:sp>
        <p:sp>
          <p:nvSpPr>
            <p:cNvPr id="37908" name="Text Box 20"/>
            <p:cNvSpPr txBox="1">
              <a:spLocks noChangeArrowheads="1"/>
            </p:cNvSpPr>
            <p:nvPr/>
          </p:nvSpPr>
          <p:spPr bwMode="auto">
            <a:xfrm rot="2425512">
              <a:off x="205" y="1707"/>
              <a:ext cx="1596" cy="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33CC33"/>
                  </a:solidFill>
                  <a:latin typeface="Times New Roman" pitchFamily="18" charset="0"/>
                </a:rPr>
                <a:t>CD28/CD80</a:t>
              </a: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2511426" y="1435100"/>
            <a:ext cx="2399328" cy="1666875"/>
            <a:chOff x="2770" y="2505"/>
            <a:chExt cx="2213" cy="1539"/>
          </a:xfrm>
        </p:grpSpPr>
        <p:sp>
          <p:nvSpPr>
            <p:cNvPr id="37902" name="AutoShape 22"/>
            <p:cNvSpPr>
              <a:spLocks noChangeArrowheads="1"/>
            </p:cNvSpPr>
            <p:nvPr/>
          </p:nvSpPr>
          <p:spPr bwMode="auto">
            <a:xfrm>
              <a:off x="2770" y="2744"/>
              <a:ext cx="348" cy="522"/>
            </a:xfrm>
            <a:custGeom>
              <a:avLst/>
              <a:gdLst>
                <a:gd name="T0" fmla="*/ 4 w 21600"/>
                <a:gd name="T1" fmla="*/ 0 h 21600"/>
                <a:gd name="T2" fmla="*/ 0 w 21600"/>
                <a:gd name="T3" fmla="*/ 6 h 21600"/>
                <a:gd name="T4" fmla="*/ 4 w 21600"/>
                <a:gd name="T5" fmla="*/ 13 h 21600"/>
                <a:gd name="T6" fmla="*/ 6 w 21600"/>
                <a:gd name="T7" fmla="*/ 6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2 w 21600"/>
                <a:gd name="T13" fmla="*/ 5421 h 21600"/>
                <a:gd name="T14" fmla="*/ 18931 w 21600"/>
                <a:gd name="T15" fmla="*/ 162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37903" name="Picture 23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0" y="2505"/>
              <a:ext cx="1177" cy="1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4" name="Text Box 24"/>
            <p:cNvSpPr txBox="1">
              <a:spLocks noChangeArrowheads="1"/>
            </p:cNvSpPr>
            <p:nvPr/>
          </p:nvSpPr>
          <p:spPr bwMode="auto">
            <a:xfrm>
              <a:off x="4362" y="3470"/>
              <a:ext cx="621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 dirty="0">
                  <a:solidFill>
                    <a:srgbClr val="FF0000"/>
                  </a:solidFill>
                  <a:latin typeface="Symbol" pitchFamily="18" charset="2"/>
                </a:rPr>
                <a:t>a</a:t>
              </a:r>
              <a:r>
                <a:rPr lang="en-US" altLang="en-US" sz="1200" dirty="0">
                  <a:solidFill>
                    <a:srgbClr val="FF0000"/>
                  </a:solidFill>
                  <a:latin typeface="Times New Roman" pitchFamily="18" charset="0"/>
                </a:rPr>
                <a:t>-TCR</a:t>
              </a:r>
            </a:p>
          </p:txBody>
        </p:sp>
        <p:sp>
          <p:nvSpPr>
            <p:cNvPr id="37905" name="Text Box 25"/>
            <p:cNvSpPr txBox="1">
              <a:spLocks noChangeArrowheads="1"/>
            </p:cNvSpPr>
            <p:nvPr/>
          </p:nvSpPr>
          <p:spPr bwMode="auto">
            <a:xfrm>
              <a:off x="2946" y="3450"/>
              <a:ext cx="945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 dirty="0">
                  <a:solidFill>
                    <a:srgbClr val="33CC33"/>
                  </a:solidFill>
                  <a:latin typeface="Symbol" pitchFamily="18" charset="2"/>
                </a:rPr>
                <a:t>a</a:t>
              </a:r>
              <a:r>
                <a:rPr lang="en-US" altLang="en-US" sz="1400" dirty="0">
                  <a:solidFill>
                    <a:srgbClr val="33CC33"/>
                  </a:solidFill>
                  <a:latin typeface="Times New Roman" pitchFamily="18" charset="0"/>
                </a:rPr>
                <a:t>-CD28</a:t>
              </a:r>
            </a:p>
          </p:txBody>
        </p:sp>
      </p:grp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35363"/>
            <a:ext cx="3886200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49813" y="1514475"/>
            <a:ext cx="7127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COL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49813" y="2419350"/>
            <a:ext cx="7270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SEG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543175" y="3348038"/>
            <a:ext cx="5915025" cy="3333750"/>
            <a:chOff x="2542456" y="3348335"/>
            <a:chExt cx="5915744" cy="3333453"/>
          </a:xfrm>
        </p:grpSpPr>
        <p:pic>
          <p:nvPicPr>
            <p:cNvPr id="37899" name="Picture 2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850" y="3581400"/>
              <a:ext cx="3435350" cy="3100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0" name="TextBox 3"/>
            <p:cNvSpPr txBox="1">
              <a:spLocks noChangeArrowheads="1"/>
            </p:cNvSpPr>
            <p:nvPr/>
          </p:nvSpPr>
          <p:spPr bwMode="auto">
            <a:xfrm>
              <a:off x="2542456" y="3350567"/>
              <a:ext cx="9877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mouse</a:t>
              </a:r>
            </a:p>
          </p:txBody>
        </p:sp>
        <p:sp>
          <p:nvSpPr>
            <p:cNvPr id="37901" name="TextBox 31"/>
            <p:cNvSpPr txBox="1">
              <a:spLocks noChangeArrowheads="1"/>
            </p:cNvSpPr>
            <p:nvPr/>
          </p:nvSpPr>
          <p:spPr bwMode="auto">
            <a:xfrm>
              <a:off x="6477000" y="3348335"/>
              <a:ext cx="10214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3399"/>
                </a:buClr>
                <a:buSzPct val="12500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3399"/>
                </a:buClr>
                <a:buSzPct val="50000"/>
                <a:buFont typeface="Wingdings" pitchFamily="2" charset="2"/>
                <a:buChar char="£"/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itchFamily="18" charset="0"/>
                </a:rPr>
                <a:t>human</a:t>
              </a:r>
            </a:p>
          </p:txBody>
        </p:sp>
      </p:grp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990600" y="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3399"/>
              </a:buClr>
              <a:buSzPct val="50000"/>
              <a:buFont typeface="Wingdings" pitchFamily="2" charset="2"/>
              <a:buChar char="£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3399"/>
                </a:solidFill>
              </a:rPr>
              <a:t>Micropatterned costimulation of T cells</a:t>
            </a:r>
          </a:p>
        </p:txBody>
      </p:sp>
    </p:spTree>
    <p:extLst>
      <p:ext uri="{BB962C8B-B14F-4D97-AF65-F5344CB8AC3E}">
        <p14:creationId xmlns:p14="http://schemas.microsoft.com/office/powerpoint/2010/main" val="38940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"/>
          <a:stretch/>
        </p:blipFill>
        <p:spPr bwMode="auto">
          <a:xfrm>
            <a:off x="1197769" y="113472"/>
            <a:ext cx="6821488" cy="659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7D539E-0A04-F8E3-BC7F-44AA4B352614}"/>
              </a:ext>
            </a:extLst>
          </p:cNvPr>
          <p:cNvSpPr txBox="1"/>
          <p:nvPr/>
        </p:nvSpPr>
        <p:spPr>
          <a:xfrm>
            <a:off x="1393031" y="4796770"/>
            <a:ext cx="6553200" cy="1938992"/>
          </a:xfrm>
          <a:prstGeom prst="rect">
            <a:avLst/>
          </a:prstGeom>
          <a:solidFill>
            <a:schemeClr val="bg1"/>
          </a:solidFill>
          <a:ln w="444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Chemical Kinetics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Express a chemical reaction as a system of ODEs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Focus on simplifications that allow insights into how these systems behave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/>
              <a:t>Full dynamical simulation</a:t>
            </a:r>
          </a:p>
        </p:txBody>
      </p:sp>
    </p:spTree>
    <p:extLst>
      <p:ext uri="{BB962C8B-B14F-4D97-AF65-F5344CB8AC3E}">
        <p14:creationId xmlns:p14="http://schemas.microsoft.com/office/powerpoint/2010/main" val="90674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2189</TotalTime>
  <Words>80</Words>
  <Application>Microsoft Office PowerPoint</Application>
  <PresentationFormat>On-screen Show (4:3)</PresentationFormat>
  <Paragraphs>29</Paragraphs>
  <Slides>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SimSun</vt:lpstr>
      <vt:lpstr>Arial</vt:lpstr>
      <vt:lpstr>Calibri</vt:lpstr>
      <vt:lpstr>Symbol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Kam, Lance C.</cp:lastModifiedBy>
  <cp:revision>91</cp:revision>
  <dcterms:created xsi:type="dcterms:W3CDTF">1601-01-01T00:00:00Z</dcterms:created>
  <dcterms:modified xsi:type="dcterms:W3CDTF">2024-09-08T21:04:00Z</dcterms:modified>
</cp:coreProperties>
</file>